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0" r:id="rId7"/>
    <p:sldId id="261" r:id="rId8"/>
    <p:sldId id="262" r:id="rId9"/>
    <p:sldId id="263"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5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16.11.2011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16.11.2011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3143272" cy="785794"/>
          </a:xfrm>
        </p:spPr>
        <p:txBody>
          <a:bodyPr/>
          <a:lstStyle/>
          <a:p>
            <a:r>
              <a:rPr lang="ru-RU" dirty="0" smtClean="0"/>
              <a:t>Процессор</a:t>
            </a:r>
            <a:endParaRPr lang="ru-RU" dirty="0"/>
          </a:p>
        </p:txBody>
      </p:sp>
      <p:sp>
        <p:nvSpPr>
          <p:cNvPr id="3" name="Подзаголовок 2"/>
          <p:cNvSpPr>
            <a:spLocks noGrp="1"/>
          </p:cNvSpPr>
          <p:nvPr>
            <p:ph type="subTitle" idx="1"/>
          </p:nvPr>
        </p:nvSpPr>
        <p:spPr>
          <a:xfrm>
            <a:off x="714348" y="642918"/>
            <a:ext cx="7772400" cy="1857388"/>
          </a:xfrm>
        </p:spPr>
        <p:txBody>
          <a:bodyPr>
            <a:normAutofit fontScale="85000" lnSpcReduction="20000"/>
          </a:bodyPr>
          <a:lstStyle/>
          <a:p>
            <a:r>
              <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Центральный процессор </a:t>
            </a:r>
          </a:p>
          <a:p>
            <a:endParaRPr lang="ru-RU" dirty="0" smtClean="0"/>
          </a:p>
          <a:p>
            <a:r>
              <a:rPr lang="ru-RU" dirty="0" smtClean="0"/>
              <a:t>(</a:t>
            </a:r>
            <a:r>
              <a:rPr lang="ru-RU" b="1" dirty="0" smtClean="0"/>
              <a:t>ЦП</a:t>
            </a:r>
            <a:r>
              <a:rPr lang="ru-RU" dirty="0" smtClean="0"/>
              <a:t>, или </a:t>
            </a:r>
            <a:r>
              <a:rPr lang="ru-RU" i="1" dirty="0" smtClean="0"/>
              <a:t>центральное процессорное устройство</a:t>
            </a:r>
            <a:r>
              <a:rPr lang="ru-RU" dirty="0" smtClean="0"/>
              <a:t> — </a:t>
            </a:r>
            <a:r>
              <a:rPr lang="ru-RU" b="1" dirty="0" smtClean="0"/>
              <a:t>ЦПУ</a:t>
            </a:r>
            <a:r>
              <a:rPr lang="ru-RU" dirty="0" smtClean="0"/>
              <a:t>; </a:t>
            </a:r>
            <a:endParaRPr lang="ru-RU" dirty="0" smtClean="0"/>
          </a:p>
          <a:p>
            <a:endParaRPr lang="ru-RU" dirty="0" smtClean="0"/>
          </a:p>
          <a:p>
            <a:r>
              <a:rPr lang="ru-RU" dirty="0" smtClean="0"/>
              <a:t>англ</a:t>
            </a:r>
            <a:r>
              <a:rPr lang="ru-RU" dirty="0" smtClean="0"/>
              <a:t>. </a:t>
            </a:r>
            <a:r>
              <a:rPr lang="ru-RU" i="1" dirty="0" err="1" smtClean="0"/>
              <a:t>central</a:t>
            </a:r>
            <a:r>
              <a:rPr lang="ru-RU" i="1" dirty="0" smtClean="0"/>
              <a:t> </a:t>
            </a:r>
            <a:r>
              <a:rPr lang="ru-RU" i="1" dirty="0" err="1" smtClean="0"/>
              <a:t>processing</a:t>
            </a:r>
            <a:r>
              <a:rPr lang="ru-RU" i="1" dirty="0" smtClean="0"/>
              <a:t> </a:t>
            </a:r>
            <a:r>
              <a:rPr lang="ru-RU" i="1" dirty="0" err="1" smtClean="0"/>
              <a:t>unit</a:t>
            </a:r>
            <a:r>
              <a:rPr lang="ru-RU" dirty="0" smtClean="0"/>
              <a:t>, сокращенно — </a:t>
            </a:r>
            <a:r>
              <a:rPr lang="ru-RU" b="1" i="1" dirty="0" smtClean="0"/>
              <a:t>CPU</a:t>
            </a:r>
            <a:r>
              <a:rPr lang="ru-RU" dirty="0" smtClean="0"/>
              <a:t>,</a:t>
            </a:r>
          </a:p>
          <a:p>
            <a:endParaRPr lang="ru-RU" dirty="0" smtClean="0"/>
          </a:p>
          <a:p>
            <a:r>
              <a:rPr lang="ru-RU" dirty="0" smtClean="0"/>
              <a:t> </a:t>
            </a:r>
            <a:r>
              <a:rPr lang="ru-RU" dirty="0" smtClean="0"/>
              <a:t>дословно — </a:t>
            </a:r>
            <a:r>
              <a:rPr lang="ru-RU" sz="2600" b="1" i="1" dirty="0" smtClean="0">
                <a:solidFill>
                  <a:srgbClr val="FFFF00"/>
                </a:solidFill>
                <a:latin typeface="Times New Roman" pitchFamily="18" charset="0"/>
                <a:cs typeface="Times New Roman" pitchFamily="18" charset="0"/>
              </a:rPr>
              <a:t>центральное обрабатывающее устройство</a:t>
            </a:r>
            <a:r>
              <a:rPr lang="ru-RU" dirty="0" smtClean="0"/>
              <a:t>)</a:t>
            </a:r>
            <a:endParaRPr lang="ru-RU" dirty="0"/>
          </a:p>
        </p:txBody>
      </p:sp>
      <p:pic>
        <p:nvPicPr>
          <p:cNvPr id="1026" name="Picture 2" descr="K:\АТТЕСТАЦИЯ\Открытые УРОКИ\17 ноября открытый урок в 8а классе 2011\b115309.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643570" y="3071810"/>
            <a:ext cx="2544654" cy="2767002"/>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8001056" cy="785794"/>
          </a:xfrm>
        </p:spPr>
        <p:txBody>
          <a:bodyPr/>
          <a:lstStyle/>
          <a:p>
            <a:r>
              <a:rPr lang="ru-RU" dirty="0" smtClean="0"/>
              <a:t>ОПЕРАТИВНАЯ ПАМЯТЬ</a:t>
            </a:r>
            <a:endParaRPr lang="ru-RU" dirty="0"/>
          </a:p>
        </p:txBody>
      </p:sp>
      <p:sp>
        <p:nvSpPr>
          <p:cNvPr id="3" name="Подзаголовок 2"/>
          <p:cNvSpPr>
            <a:spLocks noGrp="1"/>
          </p:cNvSpPr>
          <p:nvPr>
            <p:ph type="subTitle" idx="1"/>
          </p:nvPr>
        </p:nvSpPr>
        <p:spPr>
          <a:xfrm>
            <a:off x="500034" y="642918"/>
            <a:ext cx="8286808" cy="3929090"/>
          </a:xfrm>
        </p:spPr>
        <p:txBody>
          <a:bodyPr>
            <a:normAutofit/>
          </a:bodyPr>
          <a:lstStyle/>
          <a:p>
            <a:r>
              <a:rPr lang="ru-RU" sz="4100" b="1" i="1" dirty="0" smtClean="0">
                <a:solidFill>
                  <a:srgbClr val="FFFF00"/>
                </a:solidFill>
                <a:latin typeface="Times New Roman" pitchFamily="18" charset="0"/>
                <a:cs typeface="Times New Roman" pitchFamily="18" charset="0"/>
              </a:rPr>
              <a:t>Оперативная </a:t>
            </a:r>
            <a:r>
              <a:rPr lang="ru-RU" sz="4100" b="1" i="1" dirty="0" smtClean="0">
                <a:solidFill>
                  <a:srgbClr val="FFFF00"/>
                </a:solidFill>
                <a:latin typeface="Times New Roman" pitchFamily="18" charset="0"/>
                <a:cs typeface="Times New Roman" pitchFamily="18" charset="0"/>
              </a:rPr>
              <a:t>память</a:t>
            </a:r>
          </a:p>
          <a:p>
            <a:endParaRPr lang="ru-RU" b="1" i="1" dirty="0" smtClean="0">
              <a:solidFill>
                <a:srgbClr val="FFFF00"/>
              </a:solidFill>
              <a:latin typeface="Times New Roman" pitchFamily="18" charset="0"/>
              <a:cs typeface="Times New Roman" pitchFamily="18" charset="0"/>
            </a:endParaRPr>
          </a:p>
          <a:p>
            <a:r>
              <a:rPr lang="ru-RU" dirty="0" smtClean="0">
                <a:latin typeface="Times New Roman" pitchFamily="18" charset="0"/>
                <a:cs typeface="Times New Roman" pitchFamily="18" charset="0"/>
              </a:rPr>
              <a:t>Содержащиеся в оперативной памяти данные доступны только тогда, когда компьютер включен. При выключении компьютера содержимое стирается из оперативной памяти, поэтому перед выключением компьютера все данные нужно сохранить. Так же от объема оперативной памяти зависит количество задач, которые одновременно может выполнять компьютер.</a:t>
            </a:r>
          </a:p>
          <a:p>
            <a:endParaRPr lang="ru-RU" sz="4100" b="1" i="1" dirty="0" smtClean="0">
              <a:solidFill>
                <a:srgbClr val="FFFF00"/>
              </a:solidFill>
              <a:latin typeface="Times New Roman" pitchFamily="18" charset="0"/>
              <a:cs typeface="Times New Roman" pitchFamily="18" charset="0"/>
            </a:endParaRPr>
          </a:p>
          <a:p>
            <a:endParaRPr lang="ru-RU" sz="2800" b="1" dirty="0" smtClean="0">
              <a:latin typeface="Times New Roman" pitchFamily="18" charset="0"/>
              <a:cs typeface="Times New Roman" pitchFamily="18" charset="0"/>
            </a:endParaRPr>
          </a:p>
        </p:txBody>
      </p:sp>
      <p:pic>
        <p:nvPicPr>
          <p:cNvPr id="6" name="Picture 2" descr="K:\АТТЕСТАЦИЯ\Открытые УРОКИ\17 ноября открытый урок в 8а классе 2011\Гайджет.jpg"/>
          <p:cNvPicPr>
            <a:picLocks noChangeAspect="1" noChangeArrowheads="1"/>
          </p:cNvPicPr>
          <p:nvPr/>
        </p:nvPicPr>
        <p:blipFill>
          <a:blip r:embed="rId2"/>
          <a:srcRect l="8065" t="15306" r="19354" b="13265"/>
          <a:stretch>
            <a:fillRect/>
          </a:stretch>
        </p:blipFill>
        <p:spPr bwMode="auto">
          <a:xfrm>
            <a:off x="1357290" y="5214950"/>
            <a:ext cx="1785950" cy="1389072"/>
          </a:xfrm>
          <a:prstGeom prst="rect">
            <a:avLst/>
          </a:prstGeom>
          <a:noFill/>
        </p:spPr>
      </p:pic>
      <p:pic>
        <p:nvPicPr>
          <p:cNvPr id="7" name="Picture 2" descr="K:\АТТЕСТАЦИЯ\Открытые УРОКИ\17 ноября открытый урок в 8а классе 2011\процессор.jpg"/>
          <p:cNvPicPr>
            <a:picLocks noChangeAspect="1" noChangeArrowheads="1"/>
          </p:cNvPicPr>
          <p:nvPr/>
        </p:nvPicPr>
        <p:blipFill>
          <a:blip r:embed="rId3"/>
          <a:srcRect t="23543" b="34037"/>
          <a:stretch>
            <a:fillRect/>
          </a:stretch>
        </p:blipFill>
        <p:spPr bwMode="auto">
          <a:xfrm>
            <a:off x="3500430" y="3714752"/>
            <a:ext cx="5500726" cy="2643206"/>
          </a:xfrm>
          <a:prstGeom prst="rect">
            <a:avLst/>
          </a:prstGeom>
          <a:noFill/>
        </p:spPr>
      </p:pic>
      <p:cxnSp>
        <p:nvCxnSpPr>
          <p:cNvPr id="8" name="Прямая со стрелкой 7"/>
          <p:cNvCxnSpPr/>
          <p:nvPr/>
        </p:nvCxnSpPr>
        <p:spPr>
          <a:xfrm>
            <a:off x="2357422" y="4000504"/>
            <a:ext cx="2571768" cy="164307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9" name="Прямая со стрелкой 8"/>
          <p:cNvCxnSpPr/>
          <p:nvPr/>
        </p:nvCxnSpPr>
        <p:spPr>
          <a:xfrm rot="16200000" flipH="1">
            <a:off x="1857356" y="4500570"/>
            <a:ext cx="1285884" cy="28575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142852"/>
            <a:ext cx="5729302" cy="773796"/>
          </a:xfrm>
        </p:spPr>
        <p:txBody>
          <a:bodyPr/>
          <a:lstStyle/>
          <a:p>
            <a:r>
              <a:rPr lang="ru-RU" dirty="0" smtClean="0"/>
              <a:t>Практическое задание</a:t>
            </a:r>
            <a:endParaRPr lang="ru-RU" dirty="0"/>
          </a:p>
        </p:txBody>
      </p:sp>
      <p:graphicFrame>
        <p:nvGraphicFramePr>
          <p:cNvPr id="4" name="Таблица 3"/>
          <p:cNvGraphicFramePr>
            <a:graphicFrameLocks noGrp="1"/>
          </p:cNvGraphicFramePr>
          <p:nvPr/>
        </p:nvGraphicFramePr>
        <p:xfrm>
          <a:off x="1142976" y="928670"/>
          <a:ext cx="6500857" cy="5749645"/>
        </p:xfrm>
        <a:graphic>
          <a:graphicData uri="http://schemas.openxmlformats.org/drawingml/2006/table">
            <a:tbl>
              <a:tblPr>
                <a:tableStyleId>{69C7853C-536D-4A76-A0AE-DD22124D55A5}</a:tableStyleId>
              </a:tblPr>
              <a:tblGrid>
                <a:gridCol w="1501729"/>
                <a:gridCol w="660760"/>
                <a:gridCol w="2752790"/>
                <a:gridCol w="1585578"/>
              </a:tblGrid>
              <a:tr h="519612">
                <a:tc>
                  <a:txBody>
                    <a:bodyPr/>
                    <a:lstStyle/>
                    <a:p>
                      <a:pPr algn="ctr">
                        <a:spcAft>
                          <a:spcPts val="0"/>
                        </a:spcAft>
                      </a:pPr>
                      <a:endParaRPr lang="ru-RU" sz="1600" dirty="0" smtClean="0">
                        <a:effectLst>
                          <a:outerShdw blurRad="38100" dist="38100" dir="2700000" algn="tl">
                            <a:srgbClr val="000000">
                              <a:alpha val="43137"/>
                            </a:srgbClr>
                          </a:outerShdw>
                        </a:effectLst>
                      </a:endParaRPr>
                    </a:p>
                    <a:p>
                      <a:pPr algn="ctr">
                        <a:spcAft>
                          <a:spcPts val="0"/>
                        </a:spcAft>
                      </a:pPr>
                      <a:r>
                        <a:rPr lang="ru-RU" sz="1600" dirty="0" smtClean="0">
                          <a:effectLst>
                            <a:outerShdw blurRad="38100" dist="38100" dir="2700000" algn="tl">
                              <a:srgbClr val="000000">
                                <a:alpha val="43137"/>
                              </a:srgbClr>
                            </a:outerShdw>
                          </a:effectLst>
                        </a:rPr>
                        <a:t>УСТРОЙСТВО</a:t>
                      </a:r>
                      <a:endParaRPr lang="ru-RU" sz="1600" dirty="0">
                        <a:solidFill>
                          <a:schemeClr val="bg1"/>
                        </a:solidFill>
                        <a:effectLst>
                          <a:outerShdw blurRad="38100" dist="38100" dir="2700000" algn="tl">
                            <a:srgbClr val="000000">
                              <a:alpha val="43137"/>
                            </a:srgbClr>
                          </a:outerShdw>
                        </a:effectLst>
                        <a:latin typeface="Times New Roman"/>
                      </a:endParaRPr>
                    </a:p>
                  </a:txBody>
                  <a:tcPr marL="57509" marR="57509" marT="0" marB="0"/>
                </a:tc>
                <a:tc>
                  <a:txBody>
                    <a:bodyPr/>
                    <a:lstStyle/>
                    <a:p>
                      <a:pPr algn="ctr">
                        <a:spcAft>
                          <a:spcPts val="0"/>
                        </a:spcAft>
                      </a:pPr>
                      <a:endParaRPr lang="ru-RU" sz="1600" dirty="0" smtClean="0">
                        <a:effectLst>
                          <a:outerShdw blurRad="38100" dist="38100" dir="2700000" algn="tl">
                            <a:srgbClr val="000000">
                              <a:alpha val="43137"/>
                            </a:srgbClr>
                          </a:outerShdw>
                        </a:effectLst>
                      </a:endParaRPr>
                    </a:p>
                    <a:p>
                      <a:pPr algn="ctr">
                        <a:spcAft>
                          <a:spcPts val="0"/>
                        </a:spcAft>
                      </a:pPr>
                      <a:r>
                        <a:rPr lang="ru-RU" sz="1600" dirty="0" smtClean="0">
                          <a:effectLst>
                            <a:outerShdw blurRad="38100" dist="38100" dir="2700000" algn="tl">
                              <a:srgbClr val="000000">
                                <a:alpha val="43137"/>
                              </a:srgbClr>
                            </a:outerShdw>
                          </a:effectLst>
                        </a:rPr>
                        <a:t>№</a:t>
                      </a:r>
                      <a:endParaRPr lang="ru-RU" sz="1600" dirty="0">
                        <a:solidFill>
                          <a:schemeClr val="bg1"/>
                        </a:solidFill>
                        <a:effectLst>
                          <a:outerShdw blurRad="38100" dist="38100" dir="2700000" algn="tl">
                            <a:srgbClr val="000000">
                              <a:alpha val="43137"/>
                            </a:srgbClr>
                          </a:outerShdw>
                        </a:effectLst>
                        <a:latin typeface="Times New Roman"/>
                      </a:endParaRPr>
                    </a:p>
                  </a:txBody>
                  <a:tcPr marL="57509" marR="57509" marT="0" marB="0"/>
                </a:tc>
                <a:tc>
                  <a:txBody>
                    <a:bodyPr/>
                    <a:lstStyle/>
                    <a:p>
                      <a:pPr algn="ctr">
                        <a:spcAft>
                          <a:spcPts val="0"/>
                        </a:spcAft>
                      </a:pPr>
                      <a:r>
                        <a:rPr lang="ru-RU" sz="1600" dirty="0">
                          <a:effectLst>
                            <a:outerShdw blurRad="38100" dist="38100" dir="2700000" algn="tl">
                              <a:srgbClr val="000000">
                                <a:alpha val="43137"/>
                              </a:srgbClr>
                            </a:outerShdw>
                          </a:effectLst>
                        </a:rPr>
                        <a:t>Изображение</a:t>
                      </a:r>
                      <a:endParaRPr lang="ru-RU" sz="1600" dirty="0">
                        <a:solidFill>
                          <a:schemeClr val="bg1"/>
                        </a:solidFill>
                        <a:effectLst>
                          <a:outerShdw blurRad="38100" dist="38100" dir="2700000" algn="tl">
                            <a:srgbClr val="000000">
                              <a:alpha val="43137"/>
                            </a:srgbClr>
                          </a:outerShdw>
                        </a:effectLst>
                        <a:latin typeface="Times New Roman"/>
                      </a:endParaRPr>
                    </a:p>
                  </a:txBody>
                  <a:tcPr marL="57509" marR="57509" marT="0" marB="0"/>
                </a:tc>
                <a:tc>
                  <a:txBody>
                    <a:bodyPr/>
                    <a:lstStyle/>
                    <a:p>
                      <a:pPr algn="ctr">
                        <a:spcAft>
                          <a:spcPts val="0"/>
                        </a:spcAft>
                      </a:pPr>
                      <a:endParaRPr lang="ru-RU" sz="1600" dirty="0" smtClean="0">
                        <a:effectLst>
                          <a:outerShdw blurRad="38100" dist="38100" dir="2700000" algn="tl">
                            <a:srgbClr val="000000">
                              <a:alpha val="43137"/>
                            </a:srgbClr>
                          </a:outerShdw>
                        </a:effectLst>
                      </a:endParaRPr>
                    </a:p>
                    <a:p>
                      <a:pPr algn="ctr">
                        <a:spcAft>
                          <a:spcPts val="0"/>
                        </a:spcAft>
                      </a:pPr>
                      <a:r>
                        <a:rPr lang="ru-RU" sz="1600" dirty="0" smtClean="0">
                          <a:effectLst>
                            <a:outerShdw blurRad="38100" dist="38100" dir="2700000" algn="tl">
                              <a:srgbClr val="000000">
                                <a:alpha val="43137"/>
                              </a:srgbClr>
                            </a:outerShdw>
                          </a:effectLst>
                        </a:rPr>
                        <a:t>Марка</a:t>
                      </a:r>
                      <a:endParaRPr lang="ru-RU" sz="1600" dirty="0">
                        <a:solidFill>
                          <a:schemeClr val="bg1"/>
                        </a:solidFill>
                        <a:effectLst>
                          <a:outerShdw blurRad="38100" dist="38100" dir="2700000" algn="tl">
                            <a:srgbClr val="000000">
                              <a:alpha val="43137"/>
                            </a:srgbClr>
                          </a:outerShdw>
                        </a:effectLst>
                        <a:latin typeface="Times New Roman"/>
                      </a:endParaRPr>
                    </a:p>
                  </a:txBody>
                  <a:tcPr marL="57509" marR="57509" marT="0" marB="0"/>
                </a:tc>
              </a:tr>
              <a:tr h="565878">
                <a:tc rowSpan="5">
                  <a:txBody>
                    <a:bodyPr/>
                    <a:lstStyle/>
                    <a:p>
                      <a:pPr algn="ctr">
                        <a:spcAft>
                          <a:spcPts val="0"/>
                        </a:spcAft>
                      </a:pPr>
                      <a:endParaRPr lang="ru-RU" sz="1600" dirty="0">
                        <a:effectLst>
                          <a:outerShdw blurRad="38100" dist="38100" dir="2700000" algn="tl">
                            <a:srgbClr val="000000">
                              <a:alpha val="43137"/>
                            </a:srgbClr>
                          </a:outerShdw>
                        </a:effectLst>
                      </a:endParaRPr>
                    </a:p>
                    <a:p>
                      <a:pPr algn="ctr">
                        <a:spcAft>
                          <a:spcPts val="0"/>
                        </a:spcAft>
                      </a:pPr>
                      <a:endParaRPr lang="ru-RU" sz="1600" dirty="0" smtClean="0">
                        <a:effectLst>
                          <a:outerShdw blurRad="38100" dist="38100" dir="2700000" algn="tl">
                            <a:srgbClr val="000000">
                              <a:alpha val="43137"/>
                            </a:srgbClr>
                          </a:outerShdw>
                        </a:effectLst>
                      </a:endParaRPr>
                    </a:p>
                    <a:p>
                      <a:pPr algn="ctr">
                        <a:spcAft>
                          <a:spcPts val="0"/>
                        </a:spcAft>
                      </a:pPr>
                      <a:endParaRPr lang="ru-RU" sz="1600" dirty="0" smtClean="0">
                        <a:effectLst>
                          <a:outerShdw blurRad="38100" dist="38100" dir="2700000" algn="tl">
                            <a:srgbClr val="000000">
                              <a:alpha val="43137"/>
                            </a:srgbClr>
                          </a:outerShdw>
                        </a:effectLst>
                      </a:endParaRPr>
                    </a:p>
                    <a:p>
                      <a:pPr algn="ctr">
                        <a:spcAft>
                          <a:spcPts val="0"/>
                        </a:spcAft>
                      </a:pPr>
                      <a:r>
                        <a:rPr lang="ru-RU" sz="1600" dirty="0" smtClean="0">
                          <a:effectLst>
                            <a:outerShdw blurRad="38100" dist="38100" dir="2700000" algn="tl">
                              <a:srgbClr val="000000">
                                <a:alpha val="43137"/>
                              </a:srgbClr>
                            </a:outerShdw>
                          </a:effectLst>
                        </a:rPr>
                        <a:t>Процессор </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ctr"/>
                      <a:r>
                        <a:rPr lang="ru-RU" dirty="0" smtClean="0">
                          <a:effectLst>
                            <a:outerShdw blurRad="38100" dist="38100" dir="2700000" algn="tl">
                              <a:srgbClr val="000000">
                                <a:alpha val="43137"/>
                              </a:srgbClr>
                            </a:outerShdw>
                          </a:effectLst>
                        </a:rPr>
                        <a:t>1</a:t>
                      </a:r>
                      <a:endParaRPr lang="ru-RU" dirty="0">
                        <a:effectLst>
                          <a:outerShdw blurRad="38100" dist="38100" dir="2700000" algn="tl">
                            <a:srgbClr val="000000">
                              <a:alpha val="43137"/>
                            </a:srgbClr>
                          </a:outerShdw>
                        </a:effectLst>
                      </a:endParaRPr>
                    </a:p>
                  </a:txBody>
                  <a:tcPr marL="57509" marR="57509" marT="0" marB="0"/>
                </a:tc>
                <a:tc>
                  <a:txBody>
                    <a:bodyPr/>
                    <a:lstStyle/>
                    <a:p>
                      <a:pPr algn="ctr">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r h="292282">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2</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endParaRPr lang="ru-RU"/>
                    </a:p>
                  </a:txBody>
                  <a:tcPr marL="57509" marR="57509" marT="0" marB="0"/>
                </a:tc>
                <a:tc>
                  <a:txBody>
                    <a:bodyPr/>
                    <a:lstStyle/>
                    <a:p>
                      <a:endParaRPr lang="ru-RU"/>
                    </a:p>
                  </a:txBody>
                  <a:tcPr marL="57509" marR="57509" marT="0" marB="0"/>
                </a:tc>
              </a:tr>
              <a:tr h="296396">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3</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r h="296396">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4</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r h="296396">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5</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a:solidFill>
                          <a:srgbClr val="FFFF00"/>
                        </a:solidFill>
                        <a:effectLst>
                          <a:outerShdw blurRad="38100" dist="38100" dir="2700000" algn="tl">
                            <a:srgbClr val="000000">
                              <a:alpha val="43137"/>
                            </a:srgbClr>
                          </a:outerShdw>
                        </a:effectLst>
                        <a:latin typeface="Times New Roman"/>
                      </a:endParaRPr>
                    </a:p>
                  </a:txBody>
                  <a:tcPr marL="57509" marR="57509" marT="0" marB="0"/>
                </a:tc>
              </a:tr>
              <a:tr h="567392">
                <a:tc rowSpan="5">
                  <a:txBody>
                    <a:bodyPr/>
                    <a:lstStyle/>
                    <a:p>
                      <a:pPr algn="ctr">
                        <a:spcAft>
                          <a:spcPts val="0"/>
                        </a:spcAft>
                      </a:pPr>
                      <a:endParaRPr lang="ru-RU" sz="1600" dirty="0">
                        <a:effectLst>
                          <a:outerShdw blurRad="38100" dist="38100" dir="2700000" algn="tl">
                            <a:srgbClr val="000000">
                              <a:alpha val="43137"/>
                            </a:srgbClr>
                          </a:outerShdw>
                        </a:effectLst>
                      </a:endParaRPr>
                    </a:p>
                    <a:p>
                      <a:pPr algn="ctr">
                        <a:spcAft>
                          <a:spcPts val="0"/>
                        </a:spcAft>
                      </a:pPr>
                      <a:endParaRPr lang="ru-RU" sz="1600" dirty="0" smtClean="0">
                        <a:effectLst>
                          <a:outerShdw blurRad="38100" dist="38100" dir="2700000" algn="tl">
                            <a:srgbClr val="000000">
                              <a:alpha val="43137"/>
                            </a:srgbClr>
                          </a:outerShdw>
                        </a:effectLst>
                      </a:endParaRPr>
                    </a:p>
                    <a:p>
                      <a:pPr algn="ctr">
                        <a:spcAft>
                          <a:spcPts val="0"/>
                        </a:spcAft>
                      </a:pPr>
                      <a:endParaRPr lang="ru-RU" sz="1600" dirty="0" smtClean="0">
                        <a:effectLst>
                          <a:outerShdw blurRad="38100" dist="38100" dir="2700000" algn="tl">
                            <a:srgbClr val="000000">
                              <a:alpha val="43137"/>
                            </a:srgbClr>
                          </a:outerShdw>
                        </a:effectLst>
                      </a:endParaRPr>
                    </a:p>
                    <a:p>
                      <a:pPr algn="ctr">
                        <a:spcAft>
                          <a:spcPts val="0"/>
                        </a:spcAft>
                      </a:pPr>
                      <a:r>
                        <a:rPr lang="ru-RU" sz="1600" dirty="0" smtClean="0">
                          <a:effectLst>
                            <a:outerShdw blurRad="38100" dist="38100" dir="2700000" algn="tl">
                              <a:srgbClr val="000000">
                                <a:alpha val="43137"/>
                              </a:srgbClr>
                            </a:outerShdw>
                          </a:effectLst>
                        </a:rPr>
                        <a:t>Системная </a:t>
                      </a:r>
                      <a:r>
                        <a:rPr lang="ru-RU" sz="1600" dirty="0">
                          <a:effectLst>
                            <a:outerShdw blurRad="38100" dist="38100" dir="2700000" algn="tl">
                              <a:srgbClr val="000000">
                                <a:alpha val="43137"/>
                              </a:srgbClr>
                            </a:outerShdw>
                          </a:effectLst>
                        </a:rPr>
                        <a:t>плата </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ctr"/>
                      <a:r>
                        <a:rPr lang="ru-RU" dirty="0" smtClean="0"/>
                        <a:t>1</a:t>
                      </a:r>
                      <a:endParaRPr lang="ru-RU" dirty="0"/>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r h="0">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2</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r>
                        <a:rPr lang="ru-RU" sz="1600" dirty="0">
                          <a:effectLst>
                            <a:outerShdw blurRad="38100" dist="38100" dir="2700000" algn="tl">
                              <a:srgbClr val="000000">
                                <a:alpha val="43137"/>
                              </a:srgbClr>
                            </a:outerShdw>
                          </a:effectLst>
                        </a:rPr>
                        <a:t> </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endParaRPr lang="ru-RU"/>
                    </a:p>
                  </a:txBody>
                  <a:tcPr marL="57509" marR="57509" marT="0" marB="0"/>
                </a:tc>
              </a:tr>
              <a:tr h="296396">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3</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r h="296396">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4</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a:solidFill>
                          <a:srgbClr val="FFFF00"/>
                        </a:solidFill>
                        <a:effectLst>
                          <a:outerShdw blurRad="38100" dist="38100" dir="2700000" algn="tl">
                            <a:srgbClr val="000000">
                              <a:alpha val="43137"/>
                            </a:srgbClr>
                          </a:outerShdw>
                        </a:effectLst>
                        <a:latin typeface="Times New Roman"/>
                      </a:endParaRPr>
                    </a:p>
                  </a:txBody>
                  <a:tcPr marL="57509" marR="57509" marT="0" marB="0"/>
                </a:tc>
              </a:tr>
              <a:tr h="296396">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5</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r h="570315">
                <a:tc rowSpan="5">
                  <a:txBody>
                    <a:bodyPr/>
                    <a:lstStyle/>
                    <a:p>
                      <a:pPr algn="ctr">
                        <a:spcAft>
                          <a:spcPts val="0"/>
                        </a:spcAft>
                      </a:pPr>
                      <a:endParaRPr lang="ru-RU" sz="1600" dirty="0">
                        <a:effectLst>
                          <a:outerShdw blurRad="38100" dist="38100" dir="2700000" algn="tl">
                            <a:srgbClr val="000000">
                              <a:alpha val="43137"/>
                            </a:srgbClr>
                          </a:outerShdw>
                        </a:effectLst>
                      </a:endParaRPr>
                    </a:p>
                    <a:p>
                      <a:pPr algn="ctr">
                        <a:spcAft>
                          <a:spcPts val="0"/>
                        </a:spcAft>
                      </a:pPr>
                      <a:endParaRPr lang="ru-RU" sz="1600" dirty="0" smtClean="0">
                        <a:effectLst>
                          <a:outerShdw blurRad="38100" dist="38100" dir="2700000" algn="tl">
                            <a:srgbClr val="000000">
                              <a:alpha val="43137"/>
                            </a:srgbClr>
                          </a:outerShdw>
                        </a:effectLst>
                      </a:endParaRPr>
                    </a:p>
                    <a:p>
                      <a:pPr algn="ctr">
                        <a:spcAft>
                          <a:spcPts val="0"/>
                        </a:spcAft>
                      </a:pPr>
                      <a:r>
                        <a:rPr lang="ru-RU" sz="1600" dirty="0" smtClean="0">
                          <a:effectLst>
                            <a:outerShdw blurRad="38100" dist="38100" dir="2700000" algn="tl">
                              <a:srgbClr val="000000">
                                <a:alpha val="43137"/>
                              </a:srgbClr>
                            </a:outerShdw>
                          </a:effectLst>
                        </a:rPr>
                        <a:t>Оперативная </a:t>
                      </a:r>
                      <a:r>
                        <a:rPr lang="ru-RU" sz="1600" dirty="0">
                          <a:effectLst>
                            <a:outerShdw blurRad="38100" dist="38100" dir="2700000" algn="tl">
                              <a:srgbClr val="000000">
                                <a:alpha val="43137"/>
                              </a:srgbClr>
                            </a:outerShdw>
                          </a:effectLst>
                        </a:rPr>
                        <a:t>память</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ctr">
                        <a:spcAft>
                          <a:spcPts val="0"/>
                        </a:spcAft>
                      </a:pPr>
                      <a:r>
                        <a:rPr lang="ru-RU" sz="1600">
                          <a:effectLst>
                            <a:outerShdw blurRad="38100" dist="38100" dir="2700000" algn="tl">
                              <a:srgbClr val="000000">
                                <a:alpha val="43137"/>
                              </a:srgbClr>
                            </a:outerShdw>
                          </a:effectLst>
                        </a:rPr>
                        <a:t>1</a:t>
                      </a:r>
                      <a:endParaRPr lang="ru-RU" sz="160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r h="292282">
                <a:tc vMerge="1">
                  <a:txBody>
                    <a:bodyPr/>
                    <a:lstStyle/>
                    <a:p>
                      <a:endParaRPr lang="ru-RU"/>
                    </a:p>
                  </a:txBody>
                  <a:tcPr/>
                </a:tc>
                <a:tc>
                  <a:txBody>
                    <a:bodyPr/>
                    <a:lstStyle/>
                    <a:p>
                      <a:pPr algn="ctr">
                        <a:spcAft>
                          <a:spcPts val="0"/>
                        </a:spcAft>
                      </a:pPr>
                      <a:r>
                        <a:rPr lang="ru-RU" sz="1600">
                          <a:effectLst>
                            <a:outerShdw blurRad="38100" dist="38100" dir="2700000" algn="tl">
                              <a:srgbClr val="000000">
                                <a:alpha val="43137"/>
                              </a:srgbClr>
                            </a:outerShdw>
                          </a:effectLst>
                        </a:rPr>
                        <a:t>2</a:t>
                      </a:r>
                      <a:endParaRPr lang="ru-RU" sz="160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endParaRPr lang="ru-RU"/>
                    </a:p>
                  </a:txBody>
                  <a:tcPr marL="57509" marR="57509" marT="0" marB="0"/>
                </a:tc>
                <a:tc>
                  <a:txBody>
                    <a:bodyPr/>
                    <a:lstStyle/>
                    <a:p>
                      <a:endParaRPr lang="ru-RU" dirty="0"/>
                    </a:p>
                  </a:txBody>
                  <a:tcPr marL="57509" marR="57509" marT="0" marB="0"/>
                </a:tc>
              </a:tr>
              <a:tr h="296396">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3</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r h="296396">
                <a:tc vMerge="1">
                  <a:txBody>
                    <a:bodyPr/>
                    <a:lstStyle/>
                    <a:p>
                      <a:endParaRPr lang="ru-RU"/>
                    </a:p>
                  </a:txBody>
                  <a:tcPr/>
                </a:tc>
                <a:tc>
                  <a:txBody>
                    <a:bodyPr/>
                    <a:lstStyle/>
                    <a:p>
                      <a:pPr algn="ctr">
                        <a:spcAft>
                          <a:spcPts val="0"/>
                        </a:spcAft>
                      </a:pPr>
                      <a:r>
                        <a:rPr lang="ru-RU" sz="1600" dirty="0">
                          <a:effectLst>
                            <a:outerShdw blurRad="38100" dist="38100" dir="2700000" algn="tl">
                              <a:srgbClr val="000000">
                                <a:alpha val="43137"/>
                              </a:srgbClr>
                            </a:outerShdw>
                          </a:effectLst>
                        </a:rPr>
                        <a:t>4</a:t>
                      </a: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r h="296396">
                <a:tc vMerge="1">
                  <a:txBody>
                    <a:bodyPr/>
                    <a:lstStyle/>
                    <a:p>
                      <a:endParaRPr lang="ru-RU"/>
                    </a:p>
                  </a:txBody>
                  <a:tcPr/>
                </a:tc>
                <a:tc>
                  <a:txBody>
                    <a:bodyPr/>
                    <a:lstStyle/>
                    <a:p>
                      <a:pPr algn="ctr">
                        <a:spcAft>
                          <a:spcPts val="0"/>
                        </a:spcAft>
                      </a:pPr>
                      <a:r>
                        <a:rPr lang="ru-RU" sz="1600">
                          <a:effectLst>
                            <a:outerShdw blurRad="38100" dist="38100" dir="2700000" algn="tl">
                              <a:srgbClr val="000000">
                                <a:alpha val="43137"/>
                              </a:srgbClr>
                            </a:outerShdw>
                          </a:effectLst>
                        </a:rPr>
                        <a:t>5</a:t>
                      </a:r>
                      <a:endParaRPr lang="ru-RU" sz="160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a:solidFill>
                          <a:srgbClr val="FFFF00"/>
                        </a:solidFill>
                        <a:effectLst>
                          <a:outerShdw blurRad="38100" dist="38100" dir="2700000" algn="tl">
                            <a:srgbClr val="000000">
                              <a:alpha val="43137"/>
                            </a:srgbClr>
                          </a:outerShdw>
                        </a:effectLst>
                        <a:latin typeface="Times New Roman"/>
                      </a:endParaRPr>
                    </a:p>
                  </a:txBody>
                  <a:tcPr marL="57509" marR="57509" marT="0" marB="0"/>
                </a:tc>
                <a:tc>
                  <a:txBody>
                    <a:bodyPr/>
                    <a:lstStyle/>
                    <a:p>
                      <a:pPr algn="just">
                        <a:spcAft>
                          <a:spcPts val="0"/>
                        </a:spcAft>
                      </a:pPr>
                      <a:endParaRPr lang="ru-RU" sz="1600" dirty="0">
                        <a:solidFill>
                          <a:srgbClr val="FFFF00"/>
                        </a:solidFill>
                        <a:effectLst>
                          <a:outerShdw blurRad="38100" dist="38100" dir="2700000" algn="tl">
                            <a:srgbClr val="000000">
                              <a:alpha val="43137"/>
                            </a:srgbClr>
                          </a:outerShdw>
                        </a:effectLst>
                        <a:latin typeface="Times New Roman"/>
                      </a:endParaRPr>
                    </a:p>
                  </a:txBody>
                  <a:tcPr marL="57509" marR="57509" marT="0" marB="0"/>
                </a:tc>
              </a:tr>
            </a:tbl>
          </a:graphicData>
        </a:graphic>
      </p:graphicFrame>
      <p:pic>
        <p:nvPicPr>
          <p:cNvPr id="10244" name="Picture 4" descr="K:\АТТЕСТАЦИЯ\Открытые УРОКИ\17 ноября открытый урок в 8а классе 2011\cpu.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00496" y="1357298"/>
            <a:ext cx="714380" cy="714380"/>
          </a:xfrm>
          <a:prstGeom prst="rect">
            <a:avLst/>
          </a:prstGeom>
          <a:noFill/>
        </p:spPr>
      </p:pic>
      <p:pic>
        <p:nvPicPr>
          <p:cNvPr id="10246" name="Picture 6" descr="K:\АТТЕСТАЦИЯ\Открытые УРОКИ\17 ноября открытый урок в 8а классе 2011\120741.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4071934" y="4714884"/>
            <a:ext cx="1333488" cy="1000116"/>
          </a:xfrm>
          <a:prstGeom prst="rect">
            <a:avLst/>
          </a:prstGeom>
          <a:noFill/>
        </p:spPr>
      </p:pic>
      <p:pic>
        <p:nvPicPr>
          <p:cNvPr id="10247" name="Picture 7" descr="K:\АТТЕСТАЦИЯ\Открытые УРОКИ\17 ноября открытый урок в 8а классе 2011\4323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71934" y="3000372"/>
            <a:ext cx="857256" cy="878336"/>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3143272" cy="785794"/>
          </a:xfrm>
        </p:spPr>
        <p:txBody>
          <a:bodyPr/>
          <a:lstStyle/>
          <a:p>
            <a:r>
              <a:rPr lang="ru-RU" dirty="0" smtClean="0"/>
              <a:t>Процессор</a:t>
            </a:r>
            <a:endParaRPr lang="ru-RU" dirty="0"/>
          </a:p>
        </p:txBody>
      </p:sp>
      <p:sp>
        <p:nvSpPr>
          <p:cNvPr id="3" name="Подзаголовок 2"/>
          <p:cNvSpPr>
            <a:spLocks noGrp="1"/>
          </p:cNvSpPr>
          <p:nvPr>
            <p:ph type="subTitle" idx="1"/>
          </p:nvPr>
        </p:nvSpPr>
        <p:spPr>
          <a:xfrm>
            <a:off x="714348" y="1000108"/>
            <a:ext cx="8429652" cy="5000660"/>
          </a:xfrm>
        </p:spPr>
        <p:txBody>
          <a:bodyPr>
            <a:normAutofit/>
          </a:bodyPr>
          <a:lstStyle/>
          <a:p>
            <a:r>
              <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Производительность процессора является его интегральной характеристикой и характеризует скорость выполнения программ.</a:t>
            </a:r>
          </a:p>
          <a:p>
            <a:r>
              <a:rPr lang="ru-RU" sz="3000" b="1" i="1"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Производительность прямо пропорциональна:</a:t>
            </a: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Ø"/>
            </a:pPr>
            <a:r>
              <a:rPr lang="ru-RU" sz="3000" b="1" i="1" dirty="0" smtClean="0">
                <a:effectLst>
                  <a:outerShdw blurRad="38100" dist="38100" dir="2700000" algn="tl">
                    <a:srgbClr val="000000">
                      <a:alpha val="43137"/>
                    </a:srgbClr>
                  </a:outerShdw>
                </a:effectLst>
                <a:latin typeface="Times New Roman" pitchFamily="18" charset="0"/>
                <a:cs typeface="Times New Roman" pitchFamily="18" charset="0"/>
              </a:rPr>
              <a:t>разрядности;</a:t>
            </a:r>
          </a:p>
          <a:p>
            <a:pPr>
              <a:buFont typeface="Wingdings" pitchFamily="2" charset="2"/>
              <a:buChar char="Ø"/>
            </a:pPr>
            <a:r>
              <a:rPr lang="ru-RU" sz="3000" b="1" i="1" dirty="0" smtClean="0">
                <a:effectLst>
                  <a:outerShdw blurRad="38100" dist="38100" dir="2700000" algn="tl">
                    <a:srgbClr val="000000">
                      <a:alpha val="43137"/>
                    </a:srgbClr>
                  </a:outerShdw>
                </a:effectLst>
                <a:latin typeface="Times New Roman" pitchFamily="18" charset="0"/>
                <a:cs typeface="Times New Roman" pitchFamily="18" charset="0"/>
              </a:rPr>
              <a:t>т</a:t>
            </a:r>
            <a:r>
              <a:rPr lang="ru-RU" sz="3000" b="1" i="1" dirty="0" smtClean="0">
                <a:effectLst>
                  <a:outerShdw blurRad="38100" dist="38100" dir="2700000" algn="tl">
                    <a:srgbClr val="000000">
                      <a:alpha val="43137"/>
                    </a:srgbClr>
                  </a:outerShdw>
                </a:effectLst>
                <a:latin typeface="Times New Roman" pitchFamily="18" charset="0"/>
                <a:cs typeface="Times New Roman" pitchFamily="18" charset="0"/>
              </a:rPr>
              <a:t>актовой частоте;</a:t>
            </a:r>
          </a:p>
          <a:p>
            <a:pPr>
              <a:buFont typeface="Wingdings" pitchFamily="2" charset="2"/>
              <a:buChar char="Ø"/>
            </a:pPr>
            <a:r>
              <a:rPr lang="ru-RU" sz="3000" b="1" i="1" dirty="0" smtClean="0">
                <a:effectLst>
                  <a:outerShdw blurRad="38100" dist="38100" dir="2700000" algn="tl">
                    <a:srgbClr val="000000">
                      <a:alpha val="43137"/>
                    </a:srgbClr>
                  </a:outerShdw>
                </a:effectLst>
                <a:latin typeface="Times New Roman" pitchFamily="18" charset="0"/>
                <a:cs typeface="Times New Roman" pitchFamily="18" charset="0"/>
              </a:rPr>
              <a:t>архитектуре;</a:t>
            </a: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smtClean="0"/>
          </a:p>
          <a:p>
            <a:endParaRPr lang="ru-RU" dirty="0" smtClean="0"/>
          </a:p>
        </p:txBody>
      </p:sp>
      <p:pic>
        <p:nvPicPr>
          <p:cNvPr id="2050" name="Picture 2" descr="K:\АТТЕСТАЦИЯ\Открытые УРОКИ\17 ноября открытый урок в 8а классе 2011\1914.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86314" y="3500438"/>
            <a:ext cx="4191029" cy="3143272"/>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3143272" cy="785794"/>
          </a:xfrm>
        </p:spPr>
        <p:txBody>
          <a:bodyPr/>
          <a:lstStyle/>
          <a:p>
            <a:r>
              <a:rPr lang="ru-RU" dirty="0" smtClean="0"/>
              <a:t>Процессор</a:t>
            </a:r>
            <a:endParaRPr lang="ru-RU" dirty="0"/>
          </a:p>
        </p:txBody>
      </p:sp>
      <p:sp>
        <p:nvSpPr>
          <p:cNvPr id="3" name="Подзаголовок 2"/>
          <p:cNvSpPr>
            <a:spLocks noGrp="1"/>
          </p:cNvSpPr>
          <p:nvPr>
            <p:ph type="subTitle" idx="1"/>
          </p:nvPr>
        </p:nvSpPr>
        <p:spPr>
          <a:xfrm>
            <a:off x="714348" y="857232"/>
            <a:ext cx="7772400" cy="5572140"/>
          </a:xfrm>
        </p:spPr>
        <p:txBody>
          <a:bodyPr>
            <a:normAutofit fontScale="92500" lnSpcReduction="20000"/>
          </a:bodyPr>
          <a:lstStyle/>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Разрядность .</a:t>
            </a:r>
            <a:r>
              <a:rPr lang="ru-RU" sz="3000" b="1" i="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200" b="1" i="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Определяется  количеством двоичных разрядов, которые процессор  обрабатывает одновременно  </a:t>
            </a:r>
          </a:p>
          <a:p>
            <a:r>
              <a:rPr lang="ru-RU" sz="2200" b="1" i="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(с 4 бит до 64 т.е. в 16 раз)</a:t>
            </a: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Тактовая частота. </a:t>
            </a:r>
            <a:r>
              <a:rPr lang="ru-RU" sz="3000" b="1" i="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200" b="1" i="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Количество тактов обработки данных, которые процессор производит за 1 сек.</a:t>
            </a:r>
          </a:p>
          <a:p>
            <a:r>
              <a:rPr lang="ru-RU" sz="2200" b="1" i="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(с 0,1 МГц до 3700МГц т.е. в 37 000 раз.)</a:t>
            </a: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Архитектура. </a:t>
            </a:r>
            <a:r>
              <a:rPr lang="ru-RU" sz="3000" b="1" i="1" dirty="0" smtClean="0">
                <a:effectLst>
                  <a:outerShdw blurRad="38100" dist="38100" dir="2700000" algn="tl">
                    <a:srgbClr val="000000">
                      <a:alpha val="43137"/>
                    </a:srgbClr>
                  </a:outerShdw>
                </a:effectLst>
                <a:latin typeface="Times New Roman" pitchFamily="18" charset="0"/>
                <a:cs typeface="Times New Roman" pitchFamily="18" charset="0"/>
              </a:rPr>
              <a:t>======================</a:t>
            </a: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200" b="1" i="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Используется несколько ядер.</a:t>
            </a: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descr="K:\АТТЕСТАЦИЯ\Открытые УРОКИ\17 ноября открытый урок в 8а классе 2011\274293.jpg"/>
          <p:cNvPicPr>
            <a:picLocks noChangeAspect="1" noChangeArrowheads="1"/>
          </p:cNvPicPr>
          <p:nvPr/>
        </p:nvPicPr>
        <p:blipFill>
          <a:blip r:embed="rId2" cstate="print"/>
          <a:srcRect/>
          <a:stretch>
            <a:fillRect/>
          </a:stretch>
        </p:blipFill>
        <p:spPr bwMode="auto">
          <a:xfrm>
            <a:off x="6500826" y="142852"/>
            <a:ext cx="2347129" cy="1571636"/>
          </a:xfrm>
          <a:prstGeom prst="rect">
            <a:avLst/>
          </a:prstGeom>
          <a:noFill/>
        </p:spPr>
      </p:pic>
      <p:pic>
        <p:nvPicPr>
          <p:cNvPr id="3075" name="Picture 3" descr="K:\АТТЕСТАЦИЯ\Открытые УРОКИ\17 ноября открытый урок в 8а классе 2011\quadarh.jp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572132" y="4000504"/>
            <a:ext cx="3214710" cy="2653597"/>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3143272" cy="785794"/>
          </a:xfrm>
        </p:spPr>
        <p:txBody>
          <a:bodyPr/>
          <a:lstStyle/>
          <a:p>
            <a:r>
              <a:rPr lang="ru-RU" dirty="0" smtClean="0"/>
              <a:t>Процессор</a:t>
            </a:r>
            <a:endParaRPr lang="ru-RU" dirty="0"/>
          </a:p>
        </p:txBody>
      </p:sp>
      <p:sp>
        <p:nvSpPr>
          <p:cNvPr id="3" name="Подзаголовок 2"/>
          <p:cNvSpPr>
            <a:spLocks noGrp="1"/>
          </p:cNvSpPr>
          <p:nvPr>
            <p:ph type="subTitle" idx="1"/>
          </p:nvPr>
        </p:nvSpPr>
        <p:spPr>
          <a:xfrm>
            <a:off x="6072166" y="714356"/>
            <a:ext cx="3071834" cy="4000528"/>
          </a:xfrm>
        </p:spPr>
        <p:txBody>
          <a:bodyPr>
            <a:normAutofit/>
          </a:bodyPr>
          <a:lstStyle/>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Разрядность .</a:t>
            </a:r>
          </a:p>
          <a:p>
            <a:endPar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Тактовая частота. </a:t>
            </a:r>
          </a:p>
          <a:p>
            <a:endPar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Архитектура. </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098" name="Picture 2" descr="K:\АТТЕСТАЦИЯ\Открытые УРОКИ\17 ноября открытый урок в 8а классе 2011\процессор.jpg"/>
          <p:cNvPicPr>
            <a:picLocks noChangeAspect="1" noChangeArrowheads="1"/>
          </p:cNvPicPr>
          <p:nvPr/>
        </p:nvPicPr>
        <p:blipFill>
          <a:blip r:embed="rId2"/>
          <a:srcRect t="14371"/>
          <a:stretch>
            <a:fillRect/>
          </a:stretch>
        </p:blipFill>
        <p:spPr bwMode="auto">
          <a:xfrm>
            <a:off x="428596" y="1357298"/>
            <a:ext cx="5500726" cy="5335514"/>
          </a:xfrm>
          <a:prstGeom prst="rect">
            <a:avLst/>
          </a:prstGeom>
          <a:noFill/>
        </p:spPr>
      </p:pic>
      <p:cxnSp>
        <p:nvCxnSpPr>
          <p:cNvPr id="8" name="Прямая со стрелкой 7"/>
          <p:cNvCxnSpPr/>
          <p:nvPr/>
        </p:nvCxnSpPr>
        <p:spPr>
          <a:xfrm rot="5400000">
            <a:off x="1428728" y="3143248"/>
            <a:ext cx="1571636" cy="42862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Прямая со стрелкой 14"/>
          <p:cNvCxnSpPr/>
          <p:nvPr/>
        </p:nvCxnSpPr>
        <p:spPr>
          <a:xfrm rot="10800000" flipV="1">
            <a:off x="3857620" y="2071678"/>
            <a:ext cx="2214578" cy="157163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Прямая со стрелкой 19"/>
          <p:cNvCxnSpPr/>
          <p:nvPr/>
        </p:nvCxnSpPr>
        <p:spPr>
          <a:xfrm rot="16200000" flipV="1">
            <a:off x="2714612" y="3857628"/>
            <a:ext cx="642942" cy="64294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4" name="Прямая соединительная линия 23"/>
          <p:cNvCxnSpPr/>
          <p:nvPr/>
        </p:nvCxnSpPr>
        <p:spPr>
          <a:xfrm flipV="1">
            <a:off x="2428860" y="928670"/>
            <a:ext cx="3643338" cy="1643074"/>
          </a:xfrm>
          <a:prstGeom prst="line">
            <a:avLst/>
          </a:prstGeom>
        </p:spPr>
        <p:style>
          <a:lnRef idx="2">
            <a:schemeClr val="accent4"/>
          </a:lnRef>
          <a:fillRef idx="0">
            <a:schemeClr val="accent4"/>
          </a:fillRef>
          <a:effectRef idx="1">
            <a:schemeClr val="accent4"/>
          </a:effectRef>
          <a:fontRef idx="minor">
            <a:schemeClr val="tx1"/>
          </a:fontRef>
        </p:style>
      </p:cxnSp>
      <p:cxnSp>
        <p:nvCxnSpPr>
          <p:cNvPr id="25" name="Прямая соединительная линия 24"/>
          <p:cNvCxnSpPr/>
          <p:nvPr/>
        </p:nvCxnSpPr>
        <p:spPr>
          <a:xfrm flipV="1">
            <a:off x="3357554" y="3143248"/>
            <a:ext cx="2714644" cy="1357322"/>
          </a:xfrm>
          <a:prstGeom prst="line">
            <a:avLst/>
          </a:prstGeom>
        </p:spPr>
        <p:style>
          <a:lnRef idx="2">
            <a:schemeClr val="accent4"/>
          </a:lnRef>
          <a:fillRef idx="0">
            <a:schemeClr val="accent4"/>
          </a:fillRef>
          <a:effectRef idx="1">
            <a:schemeClr val="accent4"/>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3143272" cy="785794"/>
          </a:xfrm>
        </p:spPr>
        <p:txBody>
          <a:bodyPr/>
          <a:lstStyle/>
          <a:p>
            <a:r>
              <a:rPr lang="ru-RU" dirty="0" smtClean="0"/>
              <a:t>Процессор</a:t>
            </a:r>
            <a:endParaRPr lang="ru-RU" dirty="0"/>
          </a:p>
        </p:txBody>
      </p:sp>
      <p:sp>
        <p:nvSpPr>
          <p:cNvPr id="3" name="Подзаголовок 2"/>
          <p:cNvSpPr>
            <a:spLocks noGrp="1"/>
          </p:cNvSpPr>
          <p:nvPr>
            <p:ph type="subTitle" idx="1"/>
          </p:nvPr>
        </p:nvSpPr>
        <p:spPr>
          <a:xfrm>
            <a:off x="5715008" y="357166"/>
            <a:ext cx="3071834" cy="2857520"/>
          </a:xfrm>
        </p:spPr>
        <p:txBody>
          <a:bodyPr>
            <a:normAutofit/>
          </a:bodyPr>
          <a:lstStyle/>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Разрядность .</a:t>
            </a:r>
          </a:p>
          <a:p>
            <a:r>
              <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Тактовая частота. </a:t>
            </a:r>
            <a:endPar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Архитектура. </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3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4" name="Picture 2" descr="K:\АТТЕСТАЦИЯ\Открытые УРОКИ\17 ноября открытый урок в 8а классе 2011\Гайджет.jpg"/>
          <p:cNvPicPr>
            <a:picLocks noChangeAspect="1" noChangeArrowheads="1"/>
          </p:cNvPicPr>
          <p:nvPr/>
        </p:nvPicPr>
        <p:blipFill>
          <a:blip r:embed="rId2"/>
          <a:srcRect l="8065" t="15306" r="19354" b="13265"/>
          <a:stretch>
            <a:fillRect/>
          </a:stretch>
        </p:blipFill>
        <p:spPr bwMode="auto">
          <a:xfrm>
            <a:off x="785786" y="714356"/>
            <a:ext cx="2663617" cy="2071702"/>
          </a:xfrm>
          <a:prstGeom prst="rect">
            <a:avLst/>
          </a:prstGeom>
          <a:noFill/>
        </p:spPr>
      </p:pic>
      <p:pic>
        <p:nvPicPr>
          <p:cNvPr id="8195" name="Picture 3" descr="K:\АТТЕСТАЦИЯ\Открытые УРОКИ\17 ноября открытый урок в 8а классе 2011\диспетчер.jpg"/>
          <p:cNvPicPr>
            <a:picLocks noChangeAspect="1" noChangeArrowheads="1"/>
          </p:cNvPicPr>
          <p:nvPr/>
        </p:nvPicPr>
        <p:blipFill>
          <a:blip r:embed="rId3"/>
          <a:srcRect/>
          <a:stretch>
            <a:fillRect/>
          </a:stretch>
        </p:blipFill>
        <p:spPr bwMode="auto">
          <a:xfrm>
            <a:off x="2571736" y="2428868"/>
            <a:ext cx="6415274" cy="428628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0"/>
            <a:ext cx="9501254" cy="785794"/>
          </a:xfrm>
        </p:spPr>
        <p:txBody>
          <a:bodyPr/>
          <a:lstStyle/>
          <a:p>
            <a:r>
              <a:rPr lang="ru-RU" dirty="0" smtClean="0"/>
              <a:t>СИСТЕМНАЯ (МАТЕРИНСКАЯ) ПЛАТА</a:t>
            </a:r>
            <a:endParaRPr lang="ru-RU" dirty="0"/>
          </a:p>
        </p:txBody>
      </p:sp>
      <p:sp>
        <p:nvSpPr>
          <p:cNvPr id="3" name="Подзаголовок 2"/>
          <p:cNvSpPr>
            <a:spLocks noGrp="1"/>
          </p:cNvSpPr>
          <p:nvPr>
            <p:ph type="subTitle" idx="1"/>
          </p:nvPr>
        </p:nvSpPr>
        <p:spPr>
          <a:xfrm>
            <a:off x="714348" y="857232"/>
            <a:ext cx="7772400" cy="3857652"/>
          </a:xfrm>
        </p:spPr>
        <p:txBody>
          <a:bodyPr>
            <a:normAutofit fontScale="92500" lnSpcReduction="20000"/>
          </a:bodyPr>
          <a:lstStyle/>
          <a:p>
            <a:r>
              <a:rPr lang="ru-RU" sz="28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Системная плата </a:t>
            </a:r>
            <a:endParaRPr lang="ru-RU" sz="28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28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англ. </a:t>
            </a:r>
            <a:r>
              <a:rPr lang="ru-RU" sz="2800" i="1" dirty="0" err="1" smtClean="0">
                <a:latin typeface="Times New Roman" pitchFamily="18" charset="0"/>
                <a:cs typeface="Times New Roman" pitchFamily="18" charset="0"/>
              </a:rPr>
              <a:t>motherboard</a:t>
            </a:r>
            <a:r>
              <a:rPr lang="ru-RU" sz="2800" i="1" dirty="0" smtClean="0">
                <a:latin typeface="Times New Roman" pitchFamily="18" charset="0"/>
                <a:cs typeface="Times New Roman" pitchFamily="18" charset="0"/>
              </a:rPr>
              <a:t>, MB, </a:t>
            </a:r>
            <a:r>
              <a:rPr lang="ru-RU" sz="2800" i="1" dirty="0" err="1" smtClean="0">
                <a:latin typeface="Times New Roman" pitchFamily="18" charset="0"/>
                <a:cs typeface="Times New Roman" pitchFamily="18" charset="0"/>
              </a:rPr>
              <a:t>матери́нская</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пла́та</a:t>
            </a:r>
            <a:r>
              <a:rPr lang="ru-RU" sz="2800" dirty="0" smtClean="0">
                <a:latin typeface="Times New Roman" pitchFamily="18" charset="0"/>
                <a:cs typeface="Times New Roman" pitchFamily="18" charset="0"/>
              </a:rPr>
              <a:t>, также используется название англ. </a:t>
            </a:r>
            <a:r>
              <a:rPr lang="ru-RU" sz="2800" i="1" dirty="0" err="1" smtClean="0">
                <a:latin typeface="Times New Roman" pitchFamily="18" charset="0"/>
                <a:cs typeface="Times New Roman" pitchFamily="18" charset="0"/>
              </a:rPr>
              <a:t>mainboard</a:t>
            </a:r>
            <a:r>
              <a:rPr lang="ru-RU" sz="2800" dirty="0" smtClean="0">
                <a:latin typeface="Times New Roman" pitchFamily="18" charset="0"/>
                <a:cs typeface="Times New Roman" pitchFamily="18" charset="0"/>
              </a:rPr>
              <a:t> — главная плата;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на </a:t>
            </a:r>
            <a:r>
              <a:rPr lang="ru-RU" sz="2800" dirty="0" smtClean="0">
                <a:latin typeface="Times New Roman" pitchFamily="18" charset="0"/>
                <a:cs typeface="Times New Roman" pitchFamily="18" charset="0"/>
              </a:rPr>
              <a:t>компьютерном жаргоне — </a:t>
            </a:r>
            <a:r>
              <a:rPr lang="ru-RU" sz="2800" i="1" dirty="0" smtClean="0">
                <a:latin typeface="Times New Roman" pitchFamily="18" charset="0"/>
                <a:cs typeface="Times New Roman" pitchFamily="18" charset="0"/>
              </a:rPr>
              <a:t>мама</a:t>
            </a: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мать</a:t>
            </a:r>
            <a:r>
              <a:rPr lang="ru-RU" sz="2800"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материнка</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p>
          <a:p>
            <a:endParaRPr lang="ru-RU" sz="2800" dirty="0" smtClean="0">
              <a:latin typeface="Times New Roman" pitchFamily="18" charset="0"/>
              <a:cs typeface="Times New Roman" pitchFamily="18" charset="0"/>
            </a:endParaRPr>
          </a:p>
          <a:p>
            <a:r>
              <a:rPr lang="ru-RU" sz="2800" b="1" i="1" dirty="0" smtClean="0">
                <a:solidFill>
                  <a:srgbClr val="FFFF00"/>
                </a:solidFill>
                <a:latin typeface="Times New Roman" pitchFamily="18" charset="0"/>
                <a:cs typeface="Times New Roman" pitchFamily="18" charset="0"/>
              </a:rPr>
              <a:t>Э</a:t>
            </a:r>
            <a:r>
              <a:rPr lang="ru-RU" sz="2800" b="1" i="1" dirty="0" smtClean="0">
                <a:solidFill>
                  <a:srgbClr val="FFFF00"/>
                </a:solidFill>
                <a:latin typeface="Times New Roman" pitchFamily="18" charset="0"/>
                <a:cs typeface="Times New Roman" pitchFamily="18" charset="0"/>
              </a:rPr>
              <a:t>то </a:t>
            </a:r>
            <a:r>
              <a:rPr lang="ru-RU" sz="2800" b="1" i="1" dirty="0" smtClean="0">
                <a:solidFill>
                  <a:srgbClr val="FFFF00"/>
                </a:solidFill>
                <a:latin typeface="Times New Roman" pitchFamily="18" charset="0"/>
                <a:cs typeface="Times New Roman" pitchFamily="18" charset="0"/>
              </a:rPr>
              <a:t>сложная многослойная печатная плата, на которой устанавливаются основные компоненты персонального </a:t>
            </a:r>
            <a:r>
              <a:rPr lang="ru-RU" sz="2800" b="1" i="1" dirty="0" smtClean="0">
                <a:solidFill>
                  <a:srgbClr val="FFFF00"/>
                </a:solidFill>
                <a:latin typeface="Times New Roman" pitchFamily="18" charset="0"/>
                <a:cs typeface="Times New Roman" pitchFamily="18" charset="0"/>
              </a:rPr>
              <a:t>компьютера</a:t>
            </a:r>
            <a:endParaRPr lang="ru-RU" dirty="0">
              <a:latin typeface="Times New Roman" pitchFamily="18" charset="0"/>
              <a:cs typeface="Times New Roman" pitchFamily="18" charset="0"/>
            </a:endParaRPr>
          </a:p>
        </p:txBody>
      </p:sp>
      <p:pic>
        <p:nvPicPr>
          <p:cNvPr id="5122" name="Picture 2" descr="K:\АТТЕСТАЦИЯ\Открытые УРОКИ\17 ноября открытый урок в 8а классе 2011\gig-1.jpg"/>
          <p:cNvPicPr>
            <a:picLocks noChangeAspect="1" noChangeArrowheads="1"/>
          </p:cNvPicPr>
          <p:nvPr/>
        </p:nvPicPr>
        <p:blipFill>
          <a:blip r:embed="rId2"/>
          <a:srcRect/>
          <a:stretch>
            <a:fillRect/>
          </a:stretch>
        </p:blipFill>
        <p:spPr bwMode="auto">
          <a:xfrm>
            <a:off x="5500694" y="4369113"/>
            <a:ext cx="3405193" cy="2488887"/>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0"/>
            <a:ext cx="9501254" cy="785794"/>
          </a:xfrm>
        </p:spPr>
        <p:txBody>
          <a:bodyPr/>
          <a:lstStyle/>
          <a:p>
            <a:r>
              <a:rPr lang="ru-RU" dirty="0" smtClean="0"/>
              <a:t>СИСТЕМНАЯ (МАТЕРИНСКАЯ) ПЛАТА</a:t>
            </a:r>
            <a:endParaRPr lang="ru-RU" dirty="0"/>
          </a:p>
        </p:txBody>
      </p:sp>
      <p:sp>
        <p:nvSpPr>
          <p:cNvPr id="3" name="Подзаголовок 2"/>
          <p:cNvSpPr>
            <a:spLocks noGrp="1"/>
          </p:cNvSpPr>
          <p:nvPr>
            <p:ph type="subTitle" idx="1"/>
          </p:nvPr>
        </p:nvSpPr>
        <p:spPr>
          <a:xfrm>
            <a:off x="785786" y="428604"/>
            <a:ext cx="7772400" cy="3857652"/>
          </a:xfrm>
        </p:spPr>
        <p:txBody>
          <a:bodyPr>
            <a:normAutofit/>
          </a:bodyPr>
          <a:lstStyle/>
          <a:p>
            <a:r>
              <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Системная плата является основным аппаратным устройством компьютера. </a:t>
            </a:r>
          </a:p>
          <a:p>
            <a:r>
              <a:rPr lang="ru-RU" sz="24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На ней реализована МАГИСТРАЛЬ обмена информацией, имеются разъёмы для установки процессора и модулей оперативной памяти, а также разного вида разъёмы для подключения  принтеров, сканеров, модемов…. </a:t>
            </a:r>
          </a:p>
          <a:p>
            <a:endParaRPr lang="ru-RU" sz="28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p:txBody>
      </p:sp>
      <p:pic>
        <p:nvPicPr>
          <p:cNvPr id="6146" name="Picture 2" descr="K:\АТТЕСТАЦИЯ\Открытые УРОКИ\17 ноября открытый урок в 8а классе 2011\apitcomp_ruvjw7Bw.jpg"/>
          <p:cNvPicPr>
            <a:picLocks noChangeAspect="1" noChangeArrowheads="1"/>
          </p:cNvPicPr>
          <p:nvPr/>
        </p:nvPicPr>
        <p:blipFill>
          <a:blip r:embed="rId2">
            <a:clrChange>
              <a:clrFrom>
                <a:srgbClr val="FFFFFF"/>
              </a:clrFrom>
              <a:clrTo>
                <a:srgbClr val="FFFFFF">
                  <a:alpha val="0"/>
                </a:srgbClr>
              </a:clrTo>
            </a:clrChange>
          </a:blip>
          <a:srcRect l="13004" r="11021"/>
          <a:stretch>
            <a:fillRect/>
          </a:stretch>
        </p:blipFill>
        <p:spPr bwMode="auto">
          <a:xfrm rot="16462831">
            <a:off x="4950022" y="2736603"/>
            <a:ext cx="3414806" cy="4494661"/>
          </a:xfrm>
          <a:prstGeom prst="rect">
            <a:avLst/>
          </a:prstGeom>
          <a:noFill/>
        </p:spPr>
      </p:pic>
      <p:pic>
        <p:nvPicPr>
          <p:cNvPr id="6147" name="Picture 3" descr="K:\АТТЕСТАЦИЯ\Открытые УРОКИ\17 ноября открытый урок в 8а классе 2011\43234.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57224" y="3714752"/>
            <a:ext cx="2857520" cy="2927787"/>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0"/>
            <a:ext cx="9501254" cy="785794"/>
          </a:xfrm>
        </p:spPr>
        <p:txBody>
          <a:bodyPr/>
          <a:lstStyle/>
          <a:p>
            <a:r>
              <a:rPr lang="ru-RU" dirty="0" smtClean="0"/>
              <a:t>СИСТЕМНАЯ (МАТЕРИНСКАЯ) ПЛАТА</a:t>
            </a:r>
            <a:endParaRPr lang="ru-RU" dirty="0"/>
          </a:p>
        </p:txBody>
      </p:sp>
      <p:pic>
        <p:nvPicPr>
          <p:cNvPr id="7170" name="Picture 2" descr="K:\АТТЕСТАЦИЯ\Открытые УРОКИ\17 ноября открытый урок в 8а классе 2011\1824122.jpg"/>
          <p:cNvPicPr>
            <a:picLocks noChangeAspect="1" noChangeArrowheads="1"/>
          </p:cNvPicPr>
          <p:nvPr/>
        </p:nvPicPr>
        <p:blipFill>
          <a:blip r:embed="rId2"/>
          <a:srcRect l="2410" t="3614" r="3614" b="6024"/>
          <a:stretch>
            <a:fillRect/>
          </a:stretch>
        </p:blipFill>
        <p:spPr bwMode="auto">
          <a:xfrm>
            <a:off x="1428728" y="714356"/>
            <a:ext cx="6215106" cy="5976063"/>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0"/>
            <a:ext cx="8001056" cy="785794"/>
          </a:xfrm>
        </p:spPr>
        <p:txBody>
          <a:bodyPr/>
          <a:lstStyle/>
          <a:p>
            <a:r>
              <a:rPr lang="ru-RU" dirty="0" smtClean="0"/>
              <a:t>ОПЕРАТИВНАЯ ПАМЯТЬ</a:t>
            </a:r>
            <a:endParaRPr lang="ru-RU" dirty="0"/>
          </a:p>
        </p:txBody>
      </p:sp>
      <p:sp>
        <p:nvSpPr>
          <p:cNvPr id="3" name="Подзаголовок 2"/>
          <p:cNvSpPr>
            <a:spLocks noGrp="1"/>
          </p:cNvSpPr>
          <p:nvPr>
            <p:ph type="subTitle" idx="1"/>
          </p:nvPr>
        </p:nvSpPr>
        <p:spPr>
          <a:xfrm>
            <a:off x="571472" y="785794"/>
            <a:ext cx="8286808" cy="2928958"/>
          </a:xfrm>
        </p:spPr>
        <p:txBody>
          <a:bodyPr>
            <a:normAutofit fontScale="92500" lnSpcReduction="20000"/>
          </a:bodyPr>
          <a:lstStyle/>
          <a:p>
            <a:r>
              <a:rPr lang="ru-RU" sz="4100" b="1" i="1" dirty="0" smtClean="0">
                <a:solidFill>
                  <a:srgbClr val="FFFF00"/>
                </a:solidFill>
                <a:latin typeface="Times New Roman" pitchFamily="18" charset="0"/>
                <a:cs typeface="Times New Roman" pitchFamily="18" charset="0"/>
              </a:rPr>
              <a:t>Оперативная </a:t>
            </a:r>
            <a:r>
              <a:rPr lang="ru-RU" sz="4100" b="1" i="1" dirty="0" smtClean="0">
                <a:solidFill>
                  <a:srgbClr val="FFFF00"/>
                </a:solidFill>
                <a:latin typeface="Times New Roman" pitchFamily="18" charset="0"/>
                <a:cs typeface="Times New Roman" pitchFamily="18" charset="0"/>
              </a:rPr>
              <a:t>память</a:t>
            </a:r>
          </a:p>
          <a:p>
            <a:endParaRPr lang="ru-RU" sz="2800" b="1"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(англ. </a:t>
            </a:r>
            <a:r>
              <a:rPr lang="ru-RU" sz="2800" i="1" dirty="0" err="1" smtClean="0">
                <a:latin typeface="Times New Roman" pitchFamily="18" charset="0"/>
                <a:cs typeface="Times New Roman" pitchFamily="18" charset="0"/>
              </a:rPr>
              <a:t>Random</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Access</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Memory</a:t>
            </a:r>
            <a:r>
              <a:rPr lang="ru-RU" sz="2800" dirty="0" smtClean="0">
                <a:latin typeface="Times New Roman" pitchFamily="18" charset="0"/>
                <a:cs typeface="Times New Roman" pitchFamily="18" charset="0"/>
              </a:rPr>
              <a:t>, память с произвольным доступом</a:t>
            </a:r>
            <a:r>
              <a:rPr lang="ru-RU" sz="2800" dirty="0" smtClean="0">
                <a:latin typeface="Times New Roman" pitchFamily="18" charset="0"/>
                <a:cs typeface="Times New Roman" pitchFamily="18" charset="0"/>
              </a:rPr>
              <a:t>)</a:t>
            </a:r>
          </a:p>
          <a:p>
            <a:endParaRPr lang="ru-RU" sz="2800" dirty="0" smtClean="0">
              <a:latin typeface="Times New Roman" pitchFamily="18" charset="0"/>
              <a:cs typeface="Times New Roman" pitchFamily="18" charset="0"/>
            </a:endParaRPr>
          </a:p>
          <a:p>
            <a:r>
              <a:rPr lang="ru-RU" sz="2800" dirty="0" smtClean="0">
                <a:solidFill>
                  <a:srgbClr val="FFFF00"/>
                </a:solidFill>
                <a:latin typeface="Times New Roman" pitchFamily="18" charset="0"/>
                <a:cs typeface="Times New Roman" pitchFamily="18" charset="0"/>
              </a:rPr>
              <a:t>Энергозависимая </a:t>
            </a:r>
            <a:r>
              <a:rPr lang="ru-RU" sz="2800" dirty="0" smtClean="0">
                <a:solidFill>
                  <a:srgbClr val="FFFF00"/>
                </a:solidFill>
                <a:latin typeface="Times New Roman" pitchFamily="18" charset="0"/>
                <a:cs typeface="Times New Roman" pitchFamily="18" charset="0"/>
              </a:rPr>
              <a:t>часть системы компьютерной памяти, в которой временно хранятся данные и команды, необходимые процессору для выполнения им операции.</a:t>
            </a:r>
            <a:endParaRPr lang="ru-RU" dirty="0">
              <a:solidFill>
                <a:srgbClr val="FFFF00"/>
              </a:solidFill>
              <a:latin typeface="Times New Roman" pitchFamily="18" charset="0"/>
              <a:cs typeface="Times New Roman" pitchFamily="18" charset="0"/>
            </a:endParaRPr>
          </a:p>
        </p:txBody>
      </p:sp>
      <p:pic>
        <p:nvPicPr>
          <p:cNvPr id="9219" name="Picture 3" descr="K:\АТТЕСТАЦИЯ\Открытые УРОКИ\17 ноября открытый урок в 8а классе 2011\120741.jpg"/>
          <p:cNvPicPr>
            <a:picLocks noChangeAspect="1" noChangeArrowheads="1"/>
          </p:cNvPicPr>
          <p:nvPr/>
        </p:nvPicPr>
        <p:blipFill>
          <a:blip r:embed="rId2">
            <a:clrChange>
              <a:clrFrom>
                <a:srgbClr val="FFFFFF"/>
              </a:clrFrom>
              <a:clrTo>
                <a:srgbClr val="FFFFFF">
                  <a:alpha val="0"/>
                </a:srgbClr>
              </a:clrTo>
            </a:clrChange>
          </a:blip>
          <a:srcRect t="9375" b="7812"/>
          <a:stretch>
            <a:fillRect/>
          </a:stretch>
        </p:blipFill>
        <p:spPr bwMode="auto">
          <a:xfrm>
            <a:off x="571472" y="3929066"/>
            <a:ext cx="4429156" cy="2750940"/>
          </a:xfrm>
          <a:prstGeom prst="rect">
            <a:avLst/>
          </a:prstGeom>
          <a:noFill/>
        </p:spPr>
      </p:pic>
      <p:pic>
        <p:nvPicPr>
          <p:cNvPr id="9220" name="Picture 4" descr="K:\АТТЕСТАЦИЯ\Открытые УРОКИ\17 ноября открытый урок в 8а классе 2011\00021749.jpg"/>
          <p:cNvPicPr>
            <a:picLocks noChangeAspect="1" noChangeArrowheads="1"/>
          </p:cNvPicPr>
          <p:nvPr/>
        </p:nvPicPr>
        <p:blipFill>
          <a:blip r:embed="rId3"/>
          <a:srcRect/>
          <a:stretch>
            <a:fillRect/>
          </a:stretch>
        </p:blipFill>
        <p:spPr bwMode="auto">
          <a:xfrm>
            <a:off x="5286380" y="4000504"/>
            <a:ext cx="3213792" cy="2500330"/>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92</TotalTime>
  <Words>255</Words>
  <PresentationFormat>Экран (4:3)</PresentationFormat>
  <Paragraphs>107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Метро</vt:lpstr>
      <vt:lpstr>Процессор</vt:lpstr>
      <vt:lpstr>Процессор</vt:lpstr>
      <vt:lpstr>Процессор</vt:lpstr>
      <vt:lpstr>Процессор</vt:lpstr>
      <vt:lpstr>Процессор</vt:lpstr>
      <vt:lpstr>СИСТЕМНАЯ (МАТЕРИНСКАЯ) ПЛАТА</vt:lpstr>
      <vt:lpstr>СИСТЕМНАЯ (МАТЕРИНСКАЯ) ПЛАТА</vt:lpstr>
      <vt:lpstr>СИСТЕМНАЯ (МАТЕРИНСКАЯ) ПЛАТА</vt:lpstr>
      <vt:lpstr>ОПЕРАТИВНАЯ ПАМЯТЬ</vt:lpstr>
      <vt:lpstr>ОПЕРАТИВНАЯ ПАМЯТЬ</vt:lpstr>
      <vt:lpstr>Практическое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Процессор</dc:title>
  <dc:creator>Бабушкина</dc:creator>
  <cp:lastModifiedBy>Сергей</cp:lastModifiedBy>
  <cp:revision>18</cp:revision>
  <dcterms:created xsi:type="dcterms:W3CDTF">2011-11-16T14:31:29Z</dcterms:created>
  <dcterms:modified xsi:type="dcterms:W3CDTF">2011-11-16T16:14:28Z</dcterms:modified>
</cp:coreProperties>
</file>